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97" r:id="rId2"/>
    <p:sldId id="298" r:id="rId3"/>
    <p:sldId id="299" r:id="rId4"/>
    <p:sldId id="300" r:id="rId5"/>
    <p:sldId id="301" r:id="rId6"/>
    <p:sldId id="302" r:id="rId7"/>
    <p:sldId id="296" r:id="rId8"/>
  </p:sldIdLst>
  <p:sldSz cx="9144000" cy="5143500" type="screen16x9"/>
  <p:notesSz cx="9296400" cy="6881813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116" autoAdjust="0"/>
  </p:normalViewPr>
  <p:slideViewPr>
    <p:cSldViewPr>
      <p:cViewPr varScale="1">
        <p:scale>
          <a:sx n="128" d="100"/>
          <a:sy n="128" d="100"/>
        </p:scale>
        <p:origin x="1134" y="33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028440" cy="344091"/>
          </a:xfrm>
          <a:prstGeom prst="rect">
            <a:avLst/>
          </a:prstGeom>
        </p:spPr>
        <p:txBody>
          <a:bodyPr vert="horz" lIns="103528" tIns="51763" rIns="103528" bIns="51763" rtlCol="0"/>
          <a:lstStyle>
            <a:lvl1pPr algn="l">
              <a:defRPr sz="14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6347" y="1"/>
            <a:ext cx="4028440" cy="344091"/>
          </a:xfrm>
          <a:prstGeom prst="rect">
            <a:avLst/>
          </a:prstGeom>
        </p:spPr>
        <p:txBody>
          <a:bodyPr vert="horz" lIns="103528" tIns="51763" rIns="103528" bIns="51763" rtlCol="0"/>
          <a:lstStyle>
            <a:lvl1pPr algn="r">
              <a:defRPr sz="1400"/>
            </a:lvl1pPr>
          </a:lstStyle>
          <a:p>
            <a:fld id="{AC36AD73-C076-4280-B29A-E4A4D78A794A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82863" y="860425"/>
            <a:ext cx="4130675" cy="2324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3528" tIns="51763" rIns="103528" bIns="5176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11342"/>
            <a:ext cx="7437120" cy="2710245"/>
          </a:xfrm>
          <a:prstGeom prst="rect">
            <a:avLst/>
          </a:prstGeom>
        </p:spPr>
        <p:txBody>
          <a:bodyPr vert="horz" lIns="103528" tIns="51763" rIns="103528" bIns="5176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537723"/>
            <a:ext cx="4028440" cy="344091"/>
          </a:xfrm>
          <a:prstGeom prst="rect">
            <a:avLst/>
          </a:prstGeom>
        </p:spPr>
        <p:txBody>
          <a:bodyPr vert="horz" lIns="103528" tIns="51763" rIns="103528" bIns="51763" rtlCol="0" anchor="b"/>
          <a:lstStyle>
            <a:lvl1pPr algn="l">
              <a:defRPr sz="14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6347" y="6537723"/>
            <a:ext cx="4028440" cy="344091"/>
          </a:xfrm>
          <a:prstGeom prst="rect">
            <a:avLst/>
          </a:prstGeom>
        </p:spPr>
        <p:txBody>
          <a:bodyPr vert="horz" lIns="103528" tIns="51763" rIns="103528" bIns="51763" rtlCol="0" anchor="b"/>
          <a:lstStyle>
            <a:lvl1pPr algn="r">
              <a:defRPr sz="1400"/>
            </a:lvl1pPr>
          </a:lstStyle>
          <a:p>
            <a:fld id="{FDE00AF8-B8D4-4CDA-90F6-2274551CA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020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E00AF8-B8D4-4CDA-90F6-2274551CAD5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777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3999" y="5143499"/>
                </a:moveTo>
                <a:lnTo>
                  <a:pt x="0" y="5143499"/>
                </a:lnTo>
                <a:lnTo>
                  <a:pt x="0" y="0"/>
                </a:lnTo>
                <a:lnTo>
                  <a:pt x="9143999" y="0"/>
                </a:lnTo>
                <a:lnTo>
                  <a:pt x="9143999" y="5143499"/>
                </a:lnTo>
                <a:close/>
              </a:path>
            </a:pathLst>
          </a:custGeom>
          <a:solidFill>
            <a:srgbClr val="EEE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7220" y="89684"/>
            <a:ext cx="8849559" cy="831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681700" y="1527830"/>
            <a:ext cx="3888740" cy="28409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60;p14">
            <a:extLst>
              <a:ext uri="{FF2B5EF4-FFF2-40B4-BE49-F238E27FC236}">
                <a16:creationId xmlns:a16="http://schemas.microsoft.com/office/drawing/2014/main" id="{29765391-6A76-E86F-01C0-A1C039B99477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228600" y="666750"/>
            <a:ext cx="8762999" cy="1873249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br>
              <a:rPr lang="en" dirty="0"/>
            </a:br>
            <a:r>
              <a:rPr lang="en" dirty="0"/>
              <a:t>FARMINGTON RIVER REGIONAL SCHOOL</a:t>
            </a:r>
            <a:br>
              <a:rPr lang="en" dirty="0"/>
            </a:br>
            <a:r>
              <a:rPr lang="en" dirty="0"/>
              <a:t>PUBLIC HEARING OF THE FY27 BUDGET: OVERVIEW</a:t>
            </a:r>
            <a:endParaRPr dirty="0"/>
          </a:p>
        </p:txBody>
      </p:sp>
      <p:sp>
        <p:nvSpPr>
          <p:cNvPr id="5" name="Google Shape;61;p14">
            <a:extLst>
              <a:ext uri="{FF2B5EF4-FFF2-40B4-BE49-F238E27FC236}">
                <a16:creationId xmlns:a16="http://schemas.microsoft.com/office/drawing/2014/main" id="{48538507-20E0-397F-237C-6CDA72131226}"/>
              </a:ext>
            </a:extLst>
          </p:cNvPr>
          <p:cNvSpPr txBox="1">
            <a:spLocks/>
          </p:cNvSpPr>
          <p:nvPr/>
        </p:nvSpPr>
        <p:spPr>
          <a:xfrm>
            <a:off x="2019299" y="2743198"/>
            <a:ext cx="5111752" cy="99060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US" dirty="0"/>
              <a:t>March 11, 2026</a:t>
            </a:r>
          </a:p>
          <a:p>
            <a:pPr algn="ctr" rt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2826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7">
            <a:extLst>
              <a:ext uri="{FF2B5EF4-FFF2-40B4-BE49-F238E27FC236}">
                <a16:creationId xmlns:a16="http://schemas.microsoft.com/office/drawing/2014/main" id="{D7D82632-8478-CEC1-B470-05B47FEE866C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6829" y="127799"/>
            <a:ext cx="614018" cy="792599"/>
          </a:xfrm>
          <a:prstGeom prst="rect">
            <a:avLst/>
          </a:prstGeom>
        </p:spPr>
      </p:pic>
      <p:sp>
        <p:nvSpPr>
          <p:cNvPr id="5" name="Google Shape;68;p15">
            <a:extLst>
              <a:ext uri="{FF2B5EF4-FFF2-40B4-BE49-F238E27FC236}">
                <a16:creationId xmlns:a16="http://schemas.microsoft.com/office/drawing/2014/main" id="{677D0D6E-5E8D-2457-DD5C-53FA22F873F0}"/>
              </a:ext>
            </a:extLst>
          </p:cNvPr>
          <p:cNvSpPr txBox="1"/>
          <p:nvPr/>
        </p:nvSpPr>
        <p:spPr>
          <a:xfrm>
            <a:off x="2119219" y="509831"/>
            <a:ext cx="4206300" cy="12117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" sz="2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SCHOOL DISTRICT BUDGET</a:t>
            </a:r>
            <a:endParaRPr sz="2200">
              <a:solidFill>
                <a:srgbClr val="A7291E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" name="Google Shape;71;p15">
            <a:extLst>
              <a:ext uri="{FF2B5EF4-FFF2-40B4-BE49-F238E27FC236}">
                <a16:creationId xmlns:a16="http://schemas.microsoft.com/office/drawing/2014/main" id="{87252558-9CE2-DEE5-AEC3-8DDE668C67E3}"/>
              </a:ext>
            </a:extLst>
          </p:cNvPr>
          <p:cNvSpPr txBox="1"/>
          <p:nvPr/>
        </p:nvSpPr>
        <p:spPr>
          <a:xfrm>
            <a:off x="667744" y="2369610"/>
            <a:ext cx="2903100" cy="575700"/>
          </a:xfrm>
          <a:prstGeom prst="rect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Roboto"/>
                <a:ea typeface="Roboto"/>
                <a:cs typeface="Roboto"/>
                <a:sym typeface="Roboto"/>
              </a:rPr>
              <a:t>CAPITAL</a:t>
            </a:r>
            <a:endParaRPr sz="21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" name="Google Shape;69;p15">
            <a:extLst>
              <a:ext uri="{FF2B5EF4-FFF2-40B4-BE49-F238E27FC236}">
                <a16:creationId xmlns:a16="http://schemas.microsoft.com/office/drawing/2014/main" id="{32078AEF-8395-496B-6DD2-958680999671}"/>
              </a:ext>
            </a:extLst>
          </p:cNvPr>
          <p:cNvSpPr txBox="1"/>
          <p:nvPr/>
        </p:nvSpPr>
        <p:spPr>
          <a:xfrm>
            <a:off x="4714875" y="2369606"/>
            <a:ext cx="3221700" cy="5757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Roboto"/>
                <a:ea typeface="Roboto"/>
                <a:cs typeface="Roboto"/>
                <a:sym typeface="Roboto"/>
              </a:rPr>
              <a:t>OPERATING</a:t>
            </a:r>
            <a:endParaRPr sz="21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" name="Google Shape;73;p15">
            <a:extLst>
              <a:ext uri="{FF2B5EF4-FFF2-40B4-BE49-F238E27FC236}">
                <a16:creationId xmlns:a16="http://schemas.microsoft.com/office/drawing/2014/main" id="{8D7E2012-706E-56AC-E315-DC6E3B280365}"/>
              </a:ext>
            </a:extLst>
          </p:cNvPr>
          <p:cNvSpPr txBox="1"/>
          <p:nvPr/>
        </p:nvSpPr>
        <p:spPr>
          <a:xfrm>
            <a:off x="6418500" y="3421706"/>
            <a:ext cx="2168400" cy="7563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Roboto"/>
                <a:ea typeface="Roboto"/>
                <a:cs typeface="Roboto"/>
                <a:sym typeface="Roboto"/>
              </a:rPr>
              <a:t>ADJUSTED OPERATING</a:t>
            </a:r>
            <a:endParaRPr sz="15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" name="Google Shape;75;p15">
            <a:extLst>
              <a:ext uri="{FF2B5EF4-FFF2-40B4-BE49-F238E27FC236}">
                <a16:creationId xmlns:a16="http://schemas.microsoft.com/office/drawing/2014/main" id="{A9DE1EA5-4E89-BF8C-86A3-71DED51FF5C7}"/>
              </a:ext>
            </a:extLst>
          </p:cNvPr>
          <p:cNvSpPr txBox="1"/>
          <p:nvPr/>
        </p:nvSpPr>
        <p:spPr>
          <a:xfrm>
            <a:off x="4097775" y="3421712"/>
            <a:ext cx="2168400" cy="7563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Roboto"/>
                <a:ea typeface="Roboto"/>
                <a:cs typeface="Roboto"/>
                <a:sym typeface="Roboto"/>
              </a:rPr>
              <a:t>TRANSPORTATION</a:t>
            </a:r>
            <a:endParaRPr sz="1500"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10" name="Google Shape;70;p15">
            <a:extLst>
              <a:ext uri="{FF2B5EF4-FFF2-40B4-BE49-F238E27FC236}">
                <a16:creationId xmlns:a16="http://schemas.microsoft.com/office/drawing/2014/main" id="{6B1E567C-F916-91A1-2769-DE846AEA29D5}"/>
              </a:ext>
            </a:extLst>
          </p:cNvPr>
          <p:cNvCxnSpPr/>
          <p:nvPr/>
        </p:nvCxnSpPr>
        <p:spPr>
          <a:xfrm rot="16200000">
            <a:off x="2846794" y="994110"/>
            <a:ext cx="648000" cy="2103000"/>
          </a:xfrm>
          <a:prstGeom prst="bentConnector3">
            <a:avLst>
              <a:gd name="adj1" fmla="val 49994"/>
            </a:avLst>
          </a:prstGeom>
          <a:noFill/>
          <a:ln w="19050" cap="flat" cmpd="sng">
            <a:solidFill>
              <a:srgbClr val="C2C2C2"/>
            </a:solidFill>
            <a:prstDash val="solid"/>
            <a:miter lim="8000"/>
            <a:headEnd type="none" w="sm" len="sm"/>
            <a:tailEnd type="none" w="sm" len="sm"/>
          </a:ln>
        </p:spPr>
      </p:cxnSp>
      <p:cxnSp>
        <p:nvCxnSpPr>
          <p:cNvPr id="11" name="Google Shape;74;p15">
            <a:extLst>
              <a:ext uri="{FF2B5EF4-FFF2-40B4-BE49-F238E27FC236}">
                <a16:creationId xmlns:a16="http://schemas.microsoft.com/office/drawing/2014/main" id="{829EBA43-6048-6F9E-C4B6-12B0ECA38460}"/>
              </a:ext>
            </a:extLst>
          </p:cNvPr>
          <p:cNvCxnSpPr/>
          <p:nvPr/>
        </p:nvCxnSpPr>
        <p:spPr>
          <a:xfrm rot="16200000">
            <a:off x="5515725" y="2611562"/>
            <a:ext cx="476400" cy="1143900"/>
          </a:xfrm>
          <a:prstGeom prst="bentConnector3">
            <a:avLst>
              <a:gd name="adj1" fmla="val 50001"/>
            </a:avLst>
          </a:prstGeom>
          <a:noFill/>
          <a:ln w="19050" cap="flat" cmpd="sng">
            <a:solidFill>
              <a:srgbClr val="C2C2C2"/>
            </a:solidFill>
            <a:prstDash val="solid"/>
            <a:miter lim="8000"/>
            <a:headEnd type="none" w="sm" len="sm"/>
            <a:tailEnd type="none" w="sm" len="sm"/>
          </a:ln>
        </p:spPr>
      </p:cxnSp>
      <p:cxnSp>
        <p:nvCxnSpPr>
          <p:cNvPr id="12" name="Google Shape;67;p15">
            <a:extLst>
              <a:ext uri="{FF2B5EF4-FFF2-40B4-BE49-F238E27FC236}">
                <a16:creationId xmlns:a16="http://schemas.microsoft.com/office/drawing/2014/main" id="{AD56940C-3ED1-2CEA-A15B-8369C7AF3975}"/>
              </a:ext>
            </a:extLst>
          </p:cNvPr>
          <p:cNvCxnSpPr/>
          <p:nvPr/>
        </p:nvCxnSpPr>
        <p:spPr>
          <a:xfrm rot="16200000" flipH="1">
            <a:off x="4950019" y="993881"/>
            <a:ext cx="648000" cy="2103300"/>
          </a:xfrm>
          <a:prstGeom prst="bentConnector3">
            <a:avLst>
              <a:gd name="adj1" fmla="val 49994"/>
            </a:avLst>
          </a:prstGeom>
          <a:noFill/>
          <a:ln w="19050" cap="flat" cmpd="sng">
            <a:solidFill>
              <a:srgbClr val="C2C2C2"/>
            </a:solidFill>
            <a:prstDash val="solid"/>
            <a:miter lim="8000"/>
            <a:headEnd type="none" w="sm" len="sm"/>
            <a:tailEnd type="none" w="sm" len="sm"/>
          </a:ln>
        </p:spPr>
      </p:cxnSp>
      <p:cxnSp>
        <p:nvCxnSpPr>
          <p:cNvPr id="13" name="Google Shape;72;p15">
            <a:extLst>
              <a:ext uri="{FF2B5EF4-FFF2-40B4-BE49-F238E27FC236}">
                <a16:creationId xmlns:a16="http://schemas.microsoft.com/office/drawing/2014/main" id="{BD801A52-AB5A-718B-5CB5-02DD6EE99EF0}"/>
              </a:ext>
            </a:extLst>
          </p:cNvPr>
          <p:cNvCxnSpPr/>
          <p:nvPr/>
        </p:nvCxnSpPr>
        <p:spPr>
          <a:xfrm rot="16200000" flipH="1">
            <a:off x="6675975" y="2595056"/>
            <a:ext cx="476400" cy="1176900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rgbClr val="C2C2C2"/>
            </a:solidFill>
            <a:prstDash val="solid"/>
            <a:miter lim="8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27624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7">
            <a:extLst>
              <a:ext uri="{FF2B5EF4-FFF2-40B4-BE49-F238E27FC236}">
                <a16:creationId xmlns:a16="http://schemas.microsoft.com/office/drawing/2014/main" id="{F7D1AC27-493A-6F06-DF66-91682D44EF3C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6829" y="127799"/>
            <a:ext cx="614018" cy="79259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63A25D5-8626-C736-BFCC-77C6FACABB74}"/>
              </a:ext>
            </a:extLst>
          </p:cNvPr>
          <p:cNvSpPr txBox="1"/>
          <p:nvPr/>
        </p:nvSpPr>
        <p:spPr>
          <a:xfrm>
            <a:off x="1066800" y="127799"/>
            <a:ext cx="7543800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venir"/>
              <a:buNone/>
            </a:pPr>
            <a:r>
              <a:rPr lang="en-US" sz="1800" b="1" dirty="0">
                <a:solidFill>
                  <a:schemeClr val="tx1"/>
                </a:solidFill>
              </a:rPr>
              <a:t>APPORTIONMENT REVISION: </a:t>
            </a:r>
            <a:br>
              <a:rPr lang="en-US" sz="1800" b="1" dirty="0">
                <a:solidFill>
                  <a:schemeClr val="tx1"/>
                </a:solidFill>
              </a:rPr>
            </a:br>
            <a:r>
              <a:rPr lang="en-US" sz="1800" b="1" dirty="0">
                <a:solidFill>
                  <a:schemeClr val="tx1"/>
                </a:solidFill>
              </a:rPr>
              <a:t>TRANSPORTATION</a:t>
            </a: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venir"/>
              <a:buNone/>
            </a:pPr>
            <a:r>
              <a:rPr lang="en-US" sz="1800" b="1" dirty="0">
                <a:solidFill>
                  <a:schemeClr val="tx1"/>
                </a:solidFill>
              </a:rPr>
              <a:t>FY27 Preliminary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4D69DCC-E132-AAF9-23DD-0D0BDC2D3B7C}"/>
              </a:ext>
            </a:extLst>
          </p:cNvPr>
          <p:cNvSpPr txBox="1"/>
          <p:nvPr/>
        </p:nvSpPr>
        <p:spPr>
          <a:xfrm>
            <a:off x="533400" y="1493762"/>
            <a:ext cx="8534400" cy="2155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APPORTIONMENT TRANSPORTATION</a:t>
            </a:r>
            <a:r>
              <a:rPr lang="en-US" sz="1800" b="1" dirty="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:</a:t>
            </a:r>
            <a:endParaRPr lang="en-US" sz="14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r>
              <a:rPr lang="en-US" sz="1800" b="1" dirty="0">
                <a:solidFill>
                  <a:schemeClr val="dk1"/>
                </a:solidFill>
              </a:rPr>
              <a:t>Transportation is assessed to towns based on their required minimum local contribution fraction.  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1800" b="1" dirty="0">
                <a:solidFill>
                  <a:schemeClr val="dk1"/>
                </a:solidFill>
              </a:rPr>
              <a:t>FY 27: Otis 57.87%, Sandisfield 42.13% 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28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7">
            <a:extLst>
              <a:ext uri="{FF2B5EF4-FFF2-40B4-BE49-F238E27FC236}">
                <a16:creationId xmlns:a16="http://schemas.microsoft.com/office/drawing/2014/main" id="{113B418E-9A10-2BAD-4C42-E4D7298E1E4D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6829" y="127799"/>
            <a:ext cx="614018" cy="79259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9079C9B-3E77-7395-2120-EC033C6430A8}"/>
              </a:ext>
            </a:extLst>
          </p:cNvPr>
          <p:cNvSpPr txBox="1"/>
          <p:nvPr/>
        </p:nvSpPr>
        <p:spPr>
          <a:xfrm>
            <a:off x="2667285" y="127799"/>
            <a:ext cx="3493264" cy="8402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venir"/>
              <a:buNone/>
            </a:pPr>
            <a:r>
              <a:rPr lang="en-US" sz="1800" b="1" dirty="0">
                <a:solidFill>
                  <a:schemeClr val="tx1"/>
                </a:solidFill>
              </a:rPr>
              <a:t>APPORTIONMENT REVISION: </a:t>
            </a:r>
            <a:br>
              <a:rPr lang="en-US" sz="1800" b="1" dirty="0">
                <a:solidFill>
                  <a:schemeClr val="tx1"/>
                </a:solidFill>
              </a:rPr>
            </a:br>
            <a:r>
              <a:rPr lang="en-US" sz="1800" b="1" dirty="0">
                <a:solidFill>
                  <a:schemeClr val="tx1"/>
                </a:solidFill>
              </a:rPr>
              <a:t>CAPITAL COSTS AND DEBT</a:t>
            </a: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venir"/>
              <a:buNone/>
            </a:pPr>
            <a:r>
              <a:rPr lang="en-US" sz="1800" b="1" dirty="0">
                <a:solidFill>
                  <a:schemeClr val="tx1"/>
                </a:solidFill>
              </a:rPr>
              <a:t>FY27 Preliminary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CCFAFC-EB87-A811-1BC0-B02049CF1D3E}"/>
              </a:ext>
            </a:extLst>
          </p:cNvPr>
          <p:cNvSpPr txBox="1"/>
          <p:nvPr/>
        </p:nvSpPr>
        <p:spPr>
          <a:xfrm>
            <a:off x="533400" y="1493762"/>
            <a:ext cx="8534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</a:rPr>
              <a:t>APPORTIONMENT CAPITAL:</a:t>
            </a:r>
            <a:endParaRPr lang="en-US" sz="1400" b="1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</a:rPr>
              <a:t>Capital Costs are assessed using the EQV percentage. FY 27 basis: Otis 71.89%, Sandisfield 28.11  %  (*DLS 2024)</a:t>
            </a:r>
            <a:endParaRPr lang="en-US" sz="1400" b="1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084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7">
            <a:extLst>
              <a:ext uri="{FF2B5EF4-FFF2-40B4-BE49-F238E27FC236}">
                <a16:creationId xmlns:a16="http://schemas.microsoft.com/office/drawing/2014/main" id="{7CBE1FAB-022D-4230-4B71-5AE5C3447395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6829" y="127799"/>
            <a:ext cx="614018" cy="79259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FFA7DE4-F0FA-CA6D-08DA-077348E3375A}"/>
              </a:ext>
            </a:extLst>
          </p:cNvPr>
          <p:cNvSpPr txBox="1"/>
          <p:nvPr/>
        </p:nvSpPr>
        <p:spPr>
          <a:xfrm>
            <a:off x="2494160" y="127799"/>
            <a:ext cx="3839513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venir"/>
              <a:buNone/>
            </a:pPr>
            <a:r>
              <a:rPr lang="en" sz="1800" b="1" dirty="0">
                <a:solidFill>
                  <a:schemeClr val="tx1"/>
                </a:solidFill>
              </a:rPr>
              <a:t>COMBINED EFFORT YIELD (CEY)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E9DD7A9-72D0-8610-C6BC-41A9784A2595}"/>
              </a:ext>
            </a:extLst>
          </p:cNvPr>
          <p:cNvSpPr txBox="1"/>
          <p:nvPr/>
        </p:nvSpPr>
        <p:spPr>
          <a:xfrm>
            <a:off x="533400" y="1493762"/>
            <a:ext cx="8534400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In the Massachusetts Chapter 70 school funding formula, "Combined Effort Yield" refers to the calculated sum of a municipality's equalized property valuation (multiplied by a uniform property percentage) and its municipal income (multiplied by a uniform income percentage)</a:t>
            </a:r>
            <a:r>
              <a:rPr lang="en-US" sz="1800" b="1" dirty="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.  CEY is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a measure of a town's overall ability to fund education based on its wealth level. </a:t>
            </a:r>
            <a:endParaRPr lang="en-US" sz="1800" b="0" i="0" u="none" strike="noStrike" cap="none" dirty="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879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7">
            <a:extLst>
              <a:ext uri="{FF2B5EF4-FFF2-40B4-BE49-F238E27FC236}">
                <a16:creationId xmlns:a16="http://schemas.microsoft.com/office/drawing/2014/main" id="{72AFE79A-F76D-C004-60A1-8263E6FF10F9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6829" y="127799"/>
            <a:ext cx="614018" cy="79259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34D39A2-3544-2481-D7FE-F157399448A5}"/>
              </a:ext>
            </a:extLst>
          </p:cNvPr>
          <p:cNvSpPr txBox="1"/>
          <p:nvPr/>
        </p:nvSpPr>
        <p:spPr>
          <a:xfrm>
            <a:off x="1752600" y="16481"/>
            <a:ext cx="6116440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venir"/>
              <a:buNone/>
            </a:pPr>
            <a:r>
              <a:rPr lang="en-US" sz="1800" b="1" dirty="0">
                <a:solidFill>
                  <a:schemeClr val="tx1"/>
                </a:solidFill>
              </a:rPr>
              <a:t>APPORTIONMENT: </a:t>
            </a:r>
            <a:br>
              <a:rPr lang="en-US" sz="1800" b="1" dirty="0">
                <a:solidFill>
                  <a:schemeClr val="tx1"/>
                </a:solidFill>
              </a:rPr>
            </a:br>
            <a:r>
              <a:rPr lang="en-US" sz="1800" b="1" dirty="0">
                <a:solidFill>
                  <a:schemeClr val="tx1"/>
                </a:solidFill>
              </a:rPr>
              <a:t>OPERATING COSTS</a:t>
            </a: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venir"/>
              <a:buNone/>
            </a:pPr>
            <a:r>
              <a:rPr lang="en-US" sz="1800" b="1" dirty="0">
                <a:solidFill>
                  <a:schemeClr val="tx1"/>
                </a:solidFill>
              </a:rPr>
              <a:t>FY27 Preliminary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6AA68F5-CAEE-4E2E-D4B2-5E7A730AB459}"/>
              </a:ext>
            </a:extLst>
          </p:cNvPr>
          <p:cNvSpPr txBox="1"/>
          <p:nvPr/>
        </p:nvSpPr>
        <p:spPr>
          <a:xfrm>
            <a:off x="659677" y="958124"/>
            <a:ext cx="85344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venir"/>
              <a:buNone/>
            </a:pPr>
            <a:r>
              <a:rPr lang="en-US" sz="1800" b="1" i="0" u="none" strike="noStrike" cap="none" dirty="0">
                <a:solidFill>
                  <a:srgbClr val="000000"/>
                </a:solidFill>
              </a:rPr>
              <a:t>APPORTIONMENT: OPERATING COSTS</a:t>
            </a:r>
            <a:endParaRPr lang="en-US" sz="14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venir"/>
              <a:buNone/>
            </a:pPr>
            <a:endParaRPr lang="en-US" sz="1800" b="1" dirty="0">
              <a:solidFill>
                <a:srgbClr val="000000"/>
              </a:solidFill>
            </a:endParaRPr>
          </a:p>
          <a:p>
            <a:pPr marL="254000" marR="0" lvl="0" indent="-254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arabicPeriod"/>
            </a:pPr>
            <a:r>
              <a:rPr lang="en-US" sz="1800" b="1" dirty="0">
                <a:solidFill>
                  <a:srgbClr val="000000"/>
                </a:solidFill>
              </a:rPr>
              <a:t>A</a:t>
            </a:r>
            <a:r>
              <a:rPr lang="en-US" sz="1800" b="1" i="0" u="none" strike="noStrike" cap="none" dirty="0">
                <a:solidFill>
                  <a:srgbClr val="000000"/>
                </a:solidFill>
              </a:rPr>
              <a:t>djusted operating costs are assessed by first applying the required minimum local contribution fraction.  (</a:t>
            </a:r>
            <a:r>
              <a:rPr lang="en-US" sz="1800" b="1" dirty="0">
                <a:solidFill>
                  <a:schemeClr val="dk1"/>
                </a:solidFill>
              </a:rPr>
              <a:t>FY 27 basis: Otis 57.87%, Sandisfield 42.13%)</a:t>
            </a:r>
            <a:endParaRPr lang="en-US" sz="1400" dirty="0"/>
          </a:p>
          <a:p>
            <a:pPr marL="254000" marR="0" lvl="0" indent="-254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rabicPeriod"/>
            </a:pPr>
            <a:r>
              <a:rPr lang="en-US" sz="1800" b="1" dirty="0">
                <a:solidFill>
                  <a:schemeClr val="dk1"/>
                </a:solidFill>
              </a:rPr>
              <a:t>After preliminary operating assessments are determined (above), these amounts are calculated as a percent of the Combined Effort Yield.  </a:t>
            </a:r>
            <a:endParaRPr lang="en-US" sz="1400" dirty="0"/>
          </a:p>
          <a:p>
            <a:pPr marL="254000" marR="0" lvl="0" indent="-254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rabicPeriod"/>
            </a:pPr>
            <a:r>
              <a:rPr lang="en-US" sz="1800" b="1" dirty="0">
                <a:solidFill>
                  <a:schemeClr val="dk1"/>
                </a:solidFill>
              </a:rPr>
              <a:t>If the preliminary operating assessment amounts vary by more than 20 percentage points, an incremental adjustment will be made up or down until the difference in percent does not exceed 20%.  </a:t>
            </a:r>
            <a:endParaRPr lang="en-US" sz="14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5457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26D5A202-9B8A-6C2B-E228-F68F114E114B}"/>
              </a:ext>
            </a:extLst>
          </p:cNvPr>
          <p:cNvSpPr txBox="1">
            <a:spLocks/>
          </p:cNvSpPr>
          <p:nvPr/>
        </p:nvSpPr>
        <p:spPr>
          <a:xfrm>
            <a:off x="993675" y="288136"/>
            <a:ext cx="7843496" cy="351891"/>
          </a:xfrm>
          <a:prstGeom prst="rect">
            <a:avLst/>
          </a:prstGeom>
          <a:ln w="9524">
            <a:noFill/>
          </a:ln>
        </p:spPr>
        <p:txBody>
          <a:bodyPr vert="horz" wrap="square" lIns="0" tIns="101600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ctr" rtl="0">
              <a:lnSpc>
                <a:spcPct val="90000"/>
              </a:lnSpc>
              <a:buClr>
                <a:schemeClr val="lt1"/>
              </a:buClr>
              <a:buSzPts val="1400"/>
            </a:pPr>
            <a:r>
              <a:rPr lang="en-US" b="1" dirty="0">
                <a:solidFill>
                  <a:schemeClr val="tx1"/>
                </a:solidFill>
              </a:rPr>
              <a:t>Proposed Expenditure Budget</a:t>
            </a:r>
          </a:p>
        </p:txBody>
      </p:sp>
      <p:pic>
        <p:nvPicPr>
          <p:cNvPr id="3" name="object 7">
            <a:extLst>
              <a:ext uri="{FF2B5EF4-FFF2-40B4-BE49-F238E27FC236}">
                <a16:creationId xmlns:a16="http://schemas.microsoft.com/office/drawing/2014/main" id="{177CB520-EC02-12AA-8BEE-EE744A264F84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06829" y="127799"/>
            <a:ext cx="614018" cy="792599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5CD0428-A981-ED26-7DD4-76D8D55FD2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8922920"/>
              </p:ext>
            </p:extLst>
          </p:nvPr>
        </p:nvGraphicFramePr>
        <p:xfrm>
          <a:off x="993675" y="1123951"/>
          <a:ext cx="7843495" cy="31524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457">
                  <a:extLst>
                    <a:ext uri="{9D8B030D-6E8A-4147-A177-3AD203B41FA5}">
                      <a16:colId xmlns:a16="http://schemas.microsoft.com/office/drawing/2014/main" val="3467222335"/>
                    </a:ext>
                  </a:extLst>
                </a:gridCol>
                <a:gridCol w="1560759">
                  <a:extLst>
                    <a:ext uri="{9D8B030D-6E8A-4147-A177-3AD203B41FA5}">
                      <a16:colId xmlns:a16="http://schemas.microsoft.com/office/drawing/2014/main" val="4285044462"/>
                    </a:ext>
                  </a:extLst>
                </a:gridCol>
                <a:gridCol w="1144556">
                  <a:extLst>
                    <a:ext uri="{9D8B030D-6E8A-4147-A177-3AD203B41FA5}">
                      <a16:colId xmlns:a16="http://schemas.microsoft.com/office/drawing/2014/main" val="838483493"/>
                    </a:ext>
                  </a:extLst>
                </a:gridCol>
                <a:gridCol w="1144556">
                  <a:extLst>
                    <a:ext uri="{9D8B030D-6E8A-4147-A177-3AD203B41FA5}">
                      <a16:colId xmlns:a16="http://schemas.microsoft.com/office/drawing/2014/main" val="1245346330"/>
                    </a:ext>
                  </a:extLst>
                </a:gridCol>
                <a:gridCol w="1352657">
                  <a:extLst>
                    <a:ext uri="{9D8B030D-6E8A-4147-A177-3AD203B41FA5}">
                      <a16:colId xmlns:a16="http://schemas.microsoft.com/office/drawing/2014/main" val="582386336"/>
                    </a:ext>
                  </a:extLst>
                </a:gridCol>
                <a:gridCol w="1704510">
                  <a:extLst>
                    <a:ext uri="{9D8B030D-6E8A-4147-A177-3AD203B41FA5}">
                      <a16:colId xmlns:a16="http://schemas.microsoft.com/office/drawing/2014/main" val="2217950624"/>
                    </a:ext>
                  </a:extLst>
                </a:gridCol>
              </a:tblGrid>
              <a:tr h="42892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DESE Code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Function 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en-US" sz="1200" b="1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FY25</a:t>
                      </a:r>
                    </a:p>
                    <a:p>
                      <a:pPr marL="0" algn="ctr"/>
                      <a:r>
                        <a:rPr lang="en-US" sz="1200" b="1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Actuals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FY26</a:t>
                      </a:r>
                    </a:p>
                    <a:p>
                      <a:pPr algn="ctr"/>
                      <a:r>
                        <a:rPr lang="en-US" sz="1200" dirty="0"/>
                        <a:t>Budget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FY27 Preliminary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Change </a:t>
                      </a:r>
                    </a:p>
                    <a:p>
                      <a:pPr algn="ctr"/>
                      <a:r>
                        <a:rPr lang="en-US" sz="1200" dirty="0"/>
                        <a:t>FY26 vs FY27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7101392"/>
                  </a:ext>
                </a:extLst>
              </a:tr>
              <a:tr h="314016">
                <a:tc>
                  <a:txBody>
                    <a:bodyPr/>
                    <a:lstStyle/>
                    <a:p>
                      <a:pPr marL="0"/>
                      <a:r>
                        <a:rPr lang="en-US" sz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 cap="none" dirty="0"/>
                        <a:t>Administration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284,068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/>
                      <a:r>
                        <a:rPr lang="en-US" sz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293,276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/>
                      <a:r>
                        <a:rPr lang="en-US" sz="1200" b="1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286,834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/>
                      <a:r>
                        <a:rPr lang="en-US" sz="1200" b="1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-2.20%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8688814"/>
                  </a:ext>
                </a:extLst>
              </a:tr>
              <a:tr h="319342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 cap="none" dirty="0"/>
                        <a:t>Instruction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1,771,394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/>
                      <a:r>
                        <a:rPr lang="en-US" sz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1,993,075</a:t>
                      </a:r>
                      <a:endParaRPr lang="en-US" sz="1200" b="1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1,994,918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/>
                      <a:r>
                        <a:rPr lang="en-US" sz="1200" b="1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0.09%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2265693"/>
                  </a:ext>
                </a:extLst>
              </a:tr>
              <a:tr h="347883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 cap="none" dirty="0"/>
                        <a:t>Health/Trans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350,510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/>
                      <a:r>
                        <a:rPr lang="en-US" sz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510,411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/>
                      <a:r>
                        <a:rPr lang="en-US" sz="1200" b="1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498,039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/>
                      <a:r>
                        <a:rPr lang="en-US" sz="1200" b="1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-2.42%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3125181"/>
                  </a:ext>
                </a:extLst>
              </a:tr>
              <a:tr h="320737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 cap="none" dirty="0" err="1"/>
                        <a:t>Oper</a:t>
                      </a:r>
                      <a:r>
                        <a:rPr lang="en-US" sz="1200" b="1" u="none" strike="noStrike" cap="none" dirty="0"/>
                        <a:t>/</a:t>
                      </a:r>
                      <a:r>
                        <a:rPr lang="en-US" sz="1200" b="1" u="none" strike="noStrike" cap="none" dirty="0" err="1"/>
                        <a:t>Maint</a:t>
                      </a:r>
                      <a:endParaRPr lang="en-US" sz="1200" b="1" u="none" strike="noStrike" cap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309,026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374,271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387,776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3.61%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6648567"/>
                  </a:ext>
                </a:extLst>
              </a:tr>
              <a:tr h="310224">
                <a:tc>
                  <a:txBody>
                    <a:bodyPr/>
                    <a:lstStyle/>
                    <a:p>
                      <a:pPr marL="0"/>
                      <a:r>
                        <a:rPr lang="en-US" sz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Benefits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960,178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/>
                      <a:r>
                        <a:rPr lang="en-US" sz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980,742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/>
                      <a:r>
                        <a:rPr lang="en-US" sz="1200" b="1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1,139,639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/>
                      <a:r>
                        <a:rPr lang="en-US" sz="1200" b="1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16.20%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7125164"/>
                  </a:ext>
                </a:extLst>
              </a:tr>
              <a:tr h="310224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err="1"/>
                        <a:t>Acq</a:t>
                      </a:r>
                      <a:r>
                        <a:rPr lang="en-US" sz="1200" b="1" dirty="0"/>
                        <a:t>/</a:t>
                      </a:r>
                      <a:r>
                        <a:rPr lang="en-US" sz="1200" b="1" dirty="0" err="1"/>
                        <a:t>Replmnt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13,796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17,000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17,000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8371973"/>
                  </a:ext>
                </a:extLst>
              </a:tr>
              <a:tr h="449064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Tuitions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1,149,681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1,247,498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1,356,270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/>
                      <a:r>
                        <a:rPr lang="en-US" sz="12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8.72%</a:t>
                      </a:r>
                      <a:endParaRPr lang="en-US" sz="1200" b="1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2181249"/>
                  </a:ext>
                </a:extLst>
              </a:tr>
              <a:tr h="323786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4,838,653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5,416,273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5,680,476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/>
                      <a:r>
                        <a:rPr lang="en-US" sz="1200" b="1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4.88%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53904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6912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7803</TotalTime>
  <Words>337</Words>
  <Application>Microsoft Office PowerPoint</Application>
  <PresentationFormat>On-screen Show (16:9)</PresentationFormat>
  <Paragraphs>86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Avenir</vt:lpstr>
      <vt:lpstr>Calibri</vt:lpstr>
      <vt:lpstr>Roboto</vt:lpstr>
      <vt:lpstr>Office Theme</vt:lpstr>
      <vt:lpstr> FARMINGTON RIVER REGIONAL SCHOOL PUBLIC HEARING OF THE FY27 BUDGET: OVERVIEW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FY23 School Budget Presentation</dc:title>
  <dc:creator>Carol Sauerhoefer</dc:creator>
  <cp:lastModifiedBy>Carol Sauerhoefer</cp:lastModifiedBy>
  <cp:revision>134</cp:revision>
  <cp:lastPrinted>2024-01-22T15:05:23Z</cp:lastPrinted>
  <dcterms:created xsi:type="dcterms:W3CDTF">2023-12-17T20:42:01Z</dcterms:created>
  <dcterms:modified xsi:type="dcterms:W3CDTF">2026-03-04T18:09:50Z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Google</vt:lpwstr>
  </property>
</Properties>
</file>